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5" r:id="rId2"/>
  </p:sldMasterIdLst>
  <p:notesMasterIdLst>
    <p:notesMasterId r:id="rId18"/>
  </p:notesMasterIdLst>
  <p:handoutMasterIdLst>
    <p:handoutMasterId r:id="rId19"/>
  </p:handoutMasterIdLst>
  <p:sldIdLst>
    <p:sldId id="443" r:id="rId3"/>
    <p:sldId id="500" r:id="rId4"/>
    <p:sldId id="499" r:id="rId5"/>
    <p:sldId id="498" r:id="rId6"/>
    <p:sldId id="501" r:id="rId7"/>
    <p:sldId id="509" r:id="rId8"/>
    <p:sldId id="502" r:id="rId9"/>
    <p:sldId id="503" r:id="rId10"/>
    <p:sldId id="507" r:id="rId11"/>
    <p:sldId id="508" r:id="rId12"/>
    <p:sldId id="504" r:id="rId13"/>
    <p:sldId id="505" r:id="rId14"/>
    <p:sldId id="510" r:id="rId15"/>
    <p:sldId id="506" r:id="rId16"/>
    <p:sldId id="511" r:id="rId1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долян Сергей Сергеевич" initials="ПСС" lastIdx="1" clrIdx="0">
    <p:extLst>
      <p:ext uri="{19B8F6BF-5375-455C-9EA6-DF929625EA0E}">
        <p15:presenceInfo xmlns:p15="http://schemas.microsoft.com/office/powerpoint/2012/main" userId="S-1-5-21-1946519835-3947329076-1904122579-2769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3399"/>
    <a:srgbClr val="FFFFFF"/>
    <a:srgbClr val="54B1B8"/>
    <a:srgbClr val="F3F9FA"/>
    <a:srgbClr val="92CDD2"/>
    <a:srgbClr val="69B7BF"/>
    <a:srgbClr val="47A4AB"/>
    <a:srgbClr val="A7D4D9"/>
    <a:srgbClr val="E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8" autoAdjust="0"/>
    <p:restoredTop sz="91517" autoAdjust="0"/>
  </p:normalViewPr>
  <p:slideViewPr>
    <p:cSldViewPr snapToGrid="0">
      <p:cViewPr varScale="1">
        <p:scale>
          <a:sx n="84" d="100"/>
          <a:sy n="84" d="100"/>
        </p:scale>
        <p:origin x="1920" y="66"/>
      </p:cViewPr>
      <p:guideLst>
        <p:guide orient="horz" pos="2205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0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2623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8" y="1"/>
            <a:ext cx="4302623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437"/>
            <a:ext cx="4302623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8" y="6456437"/>
            <a:ext cx="4302623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301543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5" y="1"/>
            <a:ext cx="4301543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5"/>
            <a:ext cx="794131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456616"/>
            <a:ext cx="4301543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5" y="6456616"/>
            <a:ext cx="4301543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УТОЧНИТЬ СРОКИ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9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1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7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0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3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9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1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0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7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vk@fas.gov.ru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ress@fas.gov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434340" y="3582565"/>
            <a:ext cx="8478012" cy="268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Aft>
                <a:spcPts val="375"/>
              </a:spcAft>
            </a:pPr>
            <a:r>
              <a:rPr lang="ru-RU" altLang="ru-RU" sz="3200" b="1" dirty="0" smtClean="0">
                <a:solidFill>
                  <a:srgbClr val="333399"/>
                </a:solidFill>
                <a:latin typeface="Arial" pitchFamily="34" charset="0"/>
              </a:rPr>
              <a:t>Информационная политика </a:t>
            </a:r>
            <a:r>
              <a:rPr lang="ru-RU" altLang="ru-RU" sz="3200" b="1" dirty="0" smtClean="0">
                <a:solidFill>
                  <a:srgbClr val="333399"/>
                </a:solidFill>
                <a:latin typeface="Arial" pitchFamily="34" charset="0"/>
              </a:rPr>
              <a:t>ФАС </a:t>
            </a:r>
            <a:r>
              <a:rPr lang="ru-RU" altLang="ru-RU" sz="3200" b="1" dirty="0" smtClean="0">
                <a:solidFill>
                  <a:srgbClr val="333399"/>
                </a:solidFill>
                <a:latin typeface="Arial" pitchFamily="34" charset="0"/>
              </a:rPr>
              <a:t>России</a:t>
            </a:r>
          </a:p>
          <a:p>
            <a:pPr algn="r">
              <a:spcAft>
                <a:spcPts val="375"/>
              </a:spcAft>
            </a:pPr>
            <a:endParaRPr lang="ru-RU" altLang="ru-RU" sz="2400" b="1" dirty="0">
              <a:solidFill>
                <a:srgbClr val="333399"/>
              </a:solidFill>
              <a:latin typeface="Arial" pitchFamily="34" charset="0"/>
            </a:endParaRPr>
          </a:p>
          <a:p>
            <a:pPr algn="r">
              <a:spcAft>
                <a:spcPts val="375"/>
              </a:spcAft>
            </a:pPr>
            <a:endParaRPr lang="ru-RU" altLang="ru-RU" sz="24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>
              <a:spcAft>
                <a:spcPts val="375"/>
              </a:spcAft>
            </a:pPr>
            <a:r>
              <a:rPr lang="ru-RU" altLang="ru-RU" sz="1600" dirty="0" smtClean="0">
                <a:solidFill>
                  <a:srgbClr val="333399"/>
                </a:solidFill>
                <a:latin typeface="Arial" pitchFamily="34" charset="0"/>
              </a:rPr>
              <a:t>Москва, 30 октября 201</a:t>
            </a:r>
            <a:r>
              <a:rPr lang="en-US" altLang="ru-RU" sz="1600" dirty="0" smtClean="0">
                <a:solidFill>
                  <a:srgbClr val="333399"/>
                </a:solidFill>
                <a:latin typeface="Arial" pitchFamily="34" charset="0"/>
              </a:rPr>
              <a:t>7</a:t>
            </a:r>
            <a:r>
              <a:rPr lang="ru-RU" altLang="ru-RU" sz="1600" dirty="0" smtClean="0">
                <a:solidFill>
                  <a:srgbClr val="333399"/>
                </a:solidFill>
                <a:latin typeface="Arial" pitchFamily="34" charset="0"/>
              </a:rPr>
              <a:t> г.</a:t>
            </a:r>
            <a:endParaRPr lang="ru-RU" altLang="ru-RU" sz="1600" dirty="0">
              <a:solidFill>
                <a:srgbClr val="333399"/>
              </a:solidFill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929" y="1665782"/>
            <a:ext cx="6741584" cy="31149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8965" y="1037753"/>
            <a:ext cx="236551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8080"/>
                </a:solidFill>
              </a:rPr>
              <a:t>Видео</a:t>
            </a:r>
          </a:p>
          <a:p>
            <a:endParaRPr lang="ru-RU" sz="2200" b="1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333399"/>
                </a:solidFill>
              </a:rPr>
              <a:t>Со спикерами ФАС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333399"/>
                </a:solidFill>
              </a:rPr>
              <a:t>С экспертами</a:t>
            </a:r>
          </a:p>
          <a:p>
            <a:endParaRPr lang="ru-RU" sz="2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906" y="5604882"/>
            <a:ext cx="809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</a:rPr>
              <a:t>Возможность получить информацию из первых уст</a:t>
            </a:r>
            <a:endParaRPr lang="ru-RU" sz="2400" b="1" dirty="0">
              <a:solidFill>
                <a:srgbClr val="33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Видео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4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356" y="1178321"/>
            <a:ext cx="8507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ФАС России в социальных сетях:</a:t>
            </a:r>
          </a:p>
          <a:p>
            <a:endParaRPr lang="ru-RU" sz="2400" dirty="0">
              <a:solidFill>
                <a:srgbClr val="008080"/>
              </a:solidFill>
            </a:endParaRPr>
          </a:p>
          <a:p>
            <a:r>
              <a:rPr lang="en-US" sz="2400" b="1" dirty="0" smtClean="0">
                <a:solidFill>
                  <a:srgbClr val="333399"/>
                </a:solidFill>
              </a:rPr>
              <a:t>Twitter</a:t>
            </a:r>
            <a:r>
              <a:rPr lang="ru-RU" sz="2400" dirty="0" smtClean="0">
                <a:solidFill>
                  <a:srgbClr val="333399"/>
                </a:solidFill>
              </a:rPr>
              <a:t> - </a:t>
            </a:r>
            <a:r>
              <a:rPr lang="en-US" sz="2400" dirty="0" smtClean="0">
                <a:solidFill>
                  <a:srgbClr val="333399"/>
                </a:solidFill>
              </a:rPr>
              <a:t>@</a:t>
            </a:r>
            <a:r>
              <a:rPr lang="en-US" sz="2400" dirty="0" err="1" smtClean="0">
                <a:solidFill>
                  <a:srgbClr val="333399"/>
                </a:solidFill>
              </a:rPr>
              <a:t>rus_fas</a:t>
            </a:r>
            <a:r>
              <a:rPr lang="en-US" sz="2400" dirty="0" smtClean="0">
                <a:solidFill>
                  <a:srgbClr val="333399"/>
                </a:solidFill>
              </a:rPr>
              <a:t>, @</a:t>
            </a:r>
            <a:r>
              <a:rPr lang="en-US" sz="2400" dirty="0" err="1" smtClean="0">
                <a:solidFill>
                  <a:srgbClr val="333399"/>
                </a:solidFill>
              </a:rPr>
              <a:t>fas_rf</a:t>
            </a:r>
            <a:r>
              <a:rPr lang="en-US" sz="2400" dirty="0" smtClean="0">
                <a:solidFill>
                  <a:srgbClr val="333399"/>
                </a:solidFill>
              </a:rPr>
              <a:t> (English)-219 </a:t>
            </a:r>
            <a:r>
              <a:rPr lang="ru-RU" sz="2400" dirty="0" err="1" smtClean="0">
                <a:solidFill>
                  <a:srgbClr val="333399"/>
                </a:solidFill>
              </a:rPr>
              <a:t>тыс</a:t>
            </a:r>
            <a:r>
              <a:rPr lang="ru-RU" sz="2400" dirty="0" smtClean="0">
                <a:solidFill>
                  <a:srgbClr val="333399"/>
                </a:solidFill>
              </a:rPr>
              <a:t> подписчиков</a:t>
            </a:r>
            <a:endParaRPr lang="en-US" sz="2400" dirty="0" smtClean="0">
              <a:solidFill>
                <a:srgbClr val="333399"/>
              </a:solidFill>
            </a:endParaRPr>
          </a:p>
          <a:p>
            <a:endParaRPr lang="en-US" sz="2400" dirty="0">
              <a:solidFill>
                <a:srgbClr val="333399"/>
              </a:solidFill>
            </a:endParaRPr>
          </a:p>
          <a:p>
            <a:r>
              <a:rPr lang="en-US" sz="2400" b="1" dirty="0">
                <a:solidFill>
                  <a:srgbClr val="333399"/>
                </a:solidFill>
              </a:rPr>
              <a:t>VK</a:t>
            </a:r>
            <a:r>
              <a:rPr lang="en-US" sz="2400" dirty="0">
                <a:solidFill>
                  <a:srgbClr val="333399"/>
                </a:solidFill>
              </a:rPr>
              <a:t> - @</a:t>
            </a:r>
            <a:r>
              <a:rPr lang="en-US" sz="2400" dirty="0" err="1">
                <a:solidFill>
                  <a:srgbClr val="333399"/>
                </a:solidFill>
              </a:rPr>
              <a:t>fas-rus</a:t>
            </a:r>
            <a:r>
              <a:rPr lang="ru-RU" sz="2400" dirty="0">
                <a:solidFill>
                  <a:srgbClr val="333399"/>
                </a:solidFill>
              </a:rPr>
              <a:t> – около 12,5 </a:t>
            </a:r>
            <a:r>
              <a:rPr lang="ru-RU" sz="2400" dirty="0" err="1">
                <a:solidFill>
                  <a:srgbClr val="333399"/>
                </a:solidFill>
              </a:rPr>
              <a:t>тыс</a:t>
            </a:r>
            <a:r>
              <a:rPr lang="ru-RU" sz="2400" dirty="0">
                <a:solidFill>
                  <a:srgbClr val="333399"/>
                </a:solidFill>
              </a:rPr>
              <a:t> подписчиков</a:t>
            </a:r>
          </a:p>
          <a:p>
            <a:endParaRPr lang="ru-RU" sz="2400" dirty="0" smtClean="0">
              <a:solidFill>
                <a:srgbClr val="333399"/>
              </a:solidFill>
            </a:endParaRPr>
          </a:p>
          <a:p>
            <a:r>
              <a:rPr lang="en-US" sz="2400" b="1" dirty="0" smtClean="0">
                <a:solidFill>
                  <a:srgbClr val="333399"/>
                </a:solidFill>
              </a:rPr>
              <a:t>FB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smtClean="0">
                <a:solidFill>
                  <a:srgbClr val="333399"/>
                </a:solidFill>
              </a:rPr>
              <a:t>- @</a:t>
            </a:r>
            <a:r>
              <a:rPr lang="en-US" sz="2400" dirty="0" err="1" smtClean="0">
                <a:solidFill>
                  <a:srgbClr val="333399"/>
                </a:solidFill>
              </a:rPr>
              <a:t>rus.fas</a:t>
            </a:r>
            <a:r>
              <a:rPr lang="ru-RU" sz="2400" dirty="0" smtClean="0">
                <a:solidFill>
                  <a:srgbClr val="333399"/>
                </a:solidFill>
              </a:rPr>
              <a:t>- более 7 </a:t>
            </a:r>
            <a:r>
              <a:rPr lang="ru-RU" sz="2400" dirty="0" err="1" smtClean="0">
                <a:solidFill>
                  <a:srgbClr val="333399"/>
                </a:solidFill>
              </a:rPr>
              <a:t>тыс</a:t>
            </a:r>
            <a:r>
              <a:rPr lang="ru-RU" sz="2400" dirty="0" smtClean="0">
                <a:solidFill>
                  <a:srgbClr val="333399"/>
                </a:solidFill>
              </a:rPr>
              <a:t> подписчиков</a:t>
            </a:r>
            <a:endParaRPr lang="en-US" sz="2400" dirty="0" smtClean="0">
              <a:solidFill>
                <a:srgbClr val="333399"/>
              </a:solidFill>
            </a:endParaRPr>
          </a:p>
          <a:p>
            <a:endParaRPr lang="en-US" sz="2400" dirty="0">
              <a:solidFill>
                <a:srgbClr val="333399"/>
              </a:solidFill>
            </a:endParaRPr>
          </a:p>
          <a:p>
            <a:r>
              <a:rPr lang="en-US" sz="2400" b="1" dirty="0" err="1" smtClean="0">
                <a:solidFill>
                  <a:srgbClr val="333399"/>
                </a:solidFill>
              </a:rPr>
              <a:t>Instagram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smtClean="0">
                <a:solidFill>
                  <a:srgbClr val="333399"/>
                </a:solidFill>
              </a:rPr>
              <a:t>- @</a:t>
            </a:r>
            <a:r>
              <a:rPr lang="en-US" sz="2400" dirty="0" err="1" smtClean="0">
                <a:solidFill>
                  <a:srgbClr val="333399"/>
                </a:solidFill>
              </a:rPr>
              <a:t>fas</a:t>
            </a:r>
            <a:r>
              <a:rPr lang="en-US" sz="2400" dirty="0" smtClean="0">
                <a:solidFill>
                  <a:srgbClr val="333399"/>
                </a:solidFill>
              </a:rPr>
              <a:t>-time-</a:t>
            </a:r>
            <a:r>
              <a:rPr lang="ru-RU" sz="2400" dirty="0" smtClean="0">
                <a:solidFill>
                  <a:srgbClr val="333399"/>
                </a:solidFill>
              </a:rPr>
              <a:t>более 5,6 </a:t>
            </a:r>
            <a:r>
              <a:rPr lang="ru-RU" sz="2400" dirty="0" err="1" smtClean="0">
                <a:solidFill>
                  <a:srgbClr val="333399"/>
                </a:solidFill>
              </a:rPr>
              <a:t>тыс</a:t>
            </a:r>
            <a:r>
              <a:rPr lang="ru-RU" sz="2400" dirty="0" smtClean="0">
                <a:solidFill>
                  <a:srgbClr val="333399"/>
                </a:solidFill>
              </a:rPr>
              <a:t> подписчиков</a:t>
            </a:r>
            <a:endParaRPr lang="en-US" sz="2400" dirty="0" smtClean="0">
              <a:solidFill>
                <a:srgbClr val="333399"/>
              </a:solidFill>
            </a:endParaRPr>
          </a:p>
          <a:p>
            <a:endParaRPr lang="en-US" sz="2400" dirty="0">
              <a:solidFill>
                <a:srgbClr val="333399"/>
              </a:solidFill>
            </a:endParaRPr>
          </a:p>
          <a:p>
            <a:r>
              <a:rPr lang="en-US" sz="2400" b="1" dirty="0" err="1" smtClean="0">
                <a:solidFill>
                  <a:srgbClr val="333399"/>
                </a:solidFill>
              </a:rPr>
              <a:t>Youtube</a:t>
            </a:r>
            <a:r>
              <a:rPr lang="en-US" sz="2400" dirty="0" smtClean="0">
                <a:solidFill>
                  <a:srgbClr val="333399"/>
                </a:solidFill>
              </a:rPr>
              <a:t> - @</a:t>
            </a:r>
            <a:r>
              <a:rPr lang="en-US" sz="2400" dirty="0" err="1" smtClean="0">
                <a:solidFill>
                  <a:srgbClr val="333399"/>
                </a:solidFill>
              </a:rPr>
              <a:t>Fasvideotube</a:t>
            </a:r>
            <a:r>
              <a:rPr lang="ru-RU" sz="2400" dirty="0" smtClean="0">
                <a:solidFill>
                  <a:srgbClr val="333399"/>
                </a:solidFill>
              </a:rPr>
              <a:t>- более 800 подписчиков</a:t>
            </a:r>
            <a:endParaRPr lang="en-US" sz="2400" dirty="0" smtClean="0">
              <a:solidFill>
                <a:srgbClr val="333399"/>
              </a:solidFill>
            </a:endParaRPr>
          </a:p>
          <a:p>
            <a:endParaRPr lang="en-US" sz="2400" dirty="0">
              <a:solidFill>
                <a:srgbClr val="333399"/>
              </a:solidFill>
            </a:endParaRPr>
          </a:p>
          <a:p>
            <a:r>
              <a:rPr lang="en-US" sz="2400" b="1" dirty="0" smtClean="0">
                <a:solidFill>
                  <a:srgbClr val="333399"/>
                </a:solidFill>
              </a:rPr>
              <a:t>Telegram</a:t>
            </a:r>
            <a:r>
              <a:rPr lang="en-US" sz="2400" dirty="0" smtClean="0">
                <a:solidFill>
                  <a:srgbClr val="333399"/>
                </a:solidFill>
              </a:rPr>
              <a:t> - @</a:t>
            </a:r>
            <a:r>
              <a:rPr lang="en-US" sz="2400" dirty="0" err="1" smtClean="0">
                <a:solidFill>
                  <a:srgbClr val="333399"/>
                </a:solidFill>
              </a:rPr>
              <a:t>fasrussia</a:t>
            </a:r>
            <a:r>
              <a:rPr lang="en-US" sz="2400" dirty="0" smtClean="0">
                <a:solidFill>
                  <a:srgbClr val="333399"/>
                </a:solidFill>
              </a:rPr>
              <a:t>-</a:t>
            </a:r>
            <a:r>
              <a:rPr lang="ru-RU" sz="2400" dirty="0" smtClean="0">
                <a:solidFill>
                  <a:srgbClr val="333399"/>
                </a:solidFill>
              </a:rPr>
              <a:t>около 700 подписчиков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Социальные сети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1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356" y="1178321"/>
            <a:ext cx="3547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Новый сайт ФАС России </a:t>
            </a:r>
            <a:r>
              <a:rPr lang="en-US" sz="2400" b="1" dirty="0" smtClean="0">
                <a:solidFill>
                  <a:srgbClr val="008080"/>
                </a:solidFill>
              </a:rPr>
              <a:t>www.fas.gov.ru</a:t>
            </a:r>
            <a:r>
              <a:rPr lang="ru-RU" sz="2400" b="1" dirty="0" smtClean="0">
                <a:solidFill>
                  <a:srgbClr val="008080"/>
                </a:solidFill>
              </a:rPr>
              <a:t>:</a:t>
            </a:r>
          </a:p>
          <a:p>
            <a:endParaRPr lang="ru-RU" sz="2400" dirty="0">
              <a:solidFill>
                <a:srgbClr val="33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Информативность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Понятность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Удобство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Динамичность</a:t>
            </a:r>
            <a:endParaRPr lang="ru-RU" sz="2400" dirty="0" smtClean="0">
              <a:solidFill>
                <a:srgbClr val="33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33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Сайт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43" y="1036508"/>
            <a:ext cx="5700957" cy="32083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271" y="5238046"/>
            <a:ext cx="6759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33399"/>
                </a:solidFill>
              </a:rPr>
              <a:t>Пожелания по доработке нового сайта ФАС принимаются на почту </a:t>
            </a:r>
            <a:r>
              <a:rPr lang="en-US" sz="2400" dirty="0">
                <a:solidFill>
                  <a:srgbClr val="333399"/>
                </a:solidFill>
                <a:hlinkClick r:id="rId3"/>
              </a:rPr>
              <a:t>ivk@fas.gov.ru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ru-RU" sz="2400" dirty="0">
                <a:solidFill>
                  <a:srgbClr val="333399"/>
                </a:solidFill>
              </a:rPr>
              <a:t>или </a:t>
            </a:r>
            <a:r>
              <a:rPr lang="en-US" sz="2400" dirty="0">
                <a:solidFill>
                  <a:srgbClr val="333399"/>
                </a:solidFill>
              </a:rPr>
              <a:t>press@fas.gov.ru</a:t>
            </a:r>
            <a:endParaRPr lang="ru-RU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982546"/>
            <a:ext cx="8229600" cy="270047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Варианты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61" y="1049238"/>
            <a:ext cx="3428999" cy="38120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Первоначально рассматривалось </a:t>
            </a:r>
            <a:r>
              <a:rPr lang="ru-RU" b="1" dirty="0"/>
              <a:t>два варианта сайта ФАС России:</a:t>
            </a:r>
          </a:p>
          <a:p>
            <a:pPr marL="0" indent="0">
              <a:buNone/>
            </a:pPr>
            <a:r>
              <a:rPr lang="ru-RU" dirty="0"/>
              <a:t>1 – как сайт информационного агентства (много разной информации на сайте сразу же на главной странице)</a:t>
            </a:r>
          </a:p>
          <a:p>
            <a:pPr marL="0" indent="0">
              <a:buNone/>
            </a:pPr>
            <a:r>
              <a:rPr lang="ru-RU" dirty="0"/>
              <a:t>2 – две версии главной страницы сайта: для граждан и для экспертов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F8B9B-3351-4F65-8CF5-0424953B941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208" y="1590692"/>
            <a:ext cx="2453921" cy="4265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77" y="1728620"/>
            <a:ext cx="2586799" cy="3676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Новый сайт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147" y="929843"/>
            <a:ext cx="70667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</a:rPr>
              <a:t>Конкурс СМИ «Открытый взгляд на конкуренцию»</a:t>
            </a:r>
          </a:p>
          <a:p>
            <a:endParaRPr lang="ru-RU" sz="2400" dirty="0" smtClean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На </a:t>
            </a:r>
            <a:r>
              <a:rPr lang="ru-RU" sz="2400" dirty="0">
                <a:solidFill>
                  <a:srgbClr val="333399"/>
                </a:solidFill>
              </a:rPr>
              <a:t>конкурс поступило более 200 работ от журналистов </a:t>
            </a:r>
            <a:r>
              <a:rPr lang="ru-RU" sz="2400" dirty="0" smtClean="0">
                <a:solidFill>
                  <a:srgbClr val="333399"/>
                </a:solidFill>
              </a:rPr>
              <a:t>из </a:t>
            </a:r>
            <a:r>
              <a:rPr lang="ru-RU" sz="2400" dirty="0">
                <a:solidFill>
                  <a:srgbClr val="333399"/>
                </a:solidFill>
              </a:rPr>
              <a:t>37 регионов </a:t>
            </a:r>
            <a:r>
              <a:rPr lang="ru-RU" sz="2400" dirty="0" smtClean="0">
                <a:solidFill>
                  <a:srgbClr val="333399"/>
                </a:solidFill>
              </a:rPr>
              <a:t>России.</a:t>
            </a:r>
            <a:endParaRPr lang="ru-RU" sz="2400" dirty="0">
              <a:solidFill>
                <a:srgbClr val="333399"/>
              </a:solidFill>
            </a:endParaRPr>
          </a:p>
          <a:p>
            <a:r>
              <a:rPr lang="ru-RU" sz="2400" dirty="0">
                <a:solidFill>
                  <a:srgbClr val="333399"/>
                </a:solidFill>
              </a:rPr>
              <a:t>Информационными партнерами конкурса стали Российская Ассоциация по связям с общественностью (РАСО) и Союз журналистов России.</a:t>
            </a:r>
          </a:p>
          <a:p>
            <a:endParaRPr lang="ru-RU" sz="2400" dirty="0">
              <a:solidFill>
                <a:srgbClr val="33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Конкурс СМИ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23" y="1361660"/>
            <a:ext cx="2030400" cy="1828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193" y="4424264"/>
            <a:ext cx="8796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33399"/>
                </a:solidFill>
              </a:rPr>
              <a:t>4 номинации: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99"/>
                </a:solidFill>
              </a:rPr>
              <a:t>Простыми словами (печатное интервью)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99"/>
                </a:solidFill>
              </a:rPr>
              <a:t>Куда смотрит ФАС (</a:t>
            </a:r>
            <a:r>
              <a:rPr lang="ru-RU" sz="2400" dirty="0" err="1">
                <a:solidFill>
                  <a:srgbClr val="333399"/>
                </a:solidFill>
              </a:rPr>
              <a:t>тв</a:t>
            </a:r>
            <a:r>
              <a:rPr lang="ru-RU" sz="2400" dirty="0">
                <a:solidFill>
                  <a:srgbClr val="333399"/>
                </a:solidFill>
              </a:rPr>
              <a:t> интервью или передача)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99"/>
                </a:solidFill>
              </a:rPr>
              <a:t>Мы ФАС слушаем (радио передача или интервью)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99"/>
                </a:solidFill>
              </a:rPr>
              <a:t>Подпишусь под каждым словом (статья)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8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6363" y="1834884"/>
            <a:ext cx="8621909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ru-RU" sz="508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ru-RU" altLang="ru-RU" sz="508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пасибо за внимание</a:t>
            </a:r>
            <a:r>
              <a:rPr lang="ru-RU" altLang="ru-RU" sz="5080" b="1" dirty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248720" y="2383920"/>
            <a:ext cx="3323281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33" dirty="0">
                <a:solidFill>
                  <a:srgbClr val="006876"/>
                </a:solidFill>
                <a:latin typeface="Trebuchet MS" panose="020B0603020202020204" pitchFamily="34" charset="0"/>
              </a:rPr>
              <a:t>www.fas.gov.ru</a:t>
            </a:r>
          </a:p>
          <a:p>
            <a:r>
              <a:rPr lang="en-US" sz="1633" dirty="0">
                <a:solidFill>
                  <a:srgbClr val="006876"/>
                </a:solidFill>
                <a:latin typeface="Trebuchet MS" panose="020B0603020202020204" pitchFamily="34" charset="0"/>
              </a:rPr>
              <a:t>en.fas.gov.ru</a:t>
            </a:r>
          </a:p>
          <a:p>
            <a:r>
              <a:rPr lang="en-US" sz="1633" dirty="0">
                <a:solidFill>
                  <a:srgbClr val="006876"/>
                </a:solidFill>
                <a:latin typeface="Trebuchet MS" panose="020B0603020202020204" pitchFamily="34" charset="0"/>
              </a:rPr>
              <a:t>anticartel.ru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248720" y="3569137"/>
            <a:ext cx="1971151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33" dirty="0">
                <a:solidFill>
                  <a:srgbClr val="006876"/>
                </a:solidFill>
                <a:latin typeface="Trebuchet MS" panose="020B0603020202020204" pitchFamily="34" charset="0"/>
              </a:rPr>
              <a:t>@</a:t>
            </a:r>
            <a:r>
              <a:rPr lang="en-US" sz="1633" dirty="0" err="1">
                <a:solidFill>
                  <a:srgbClr val="006876"/>
                </a:solidFill>
                <a:latin typeface="Trebuchet MS" panose="020B0603020202020204" pitchFamily="34" charset="0"/>
              </a:rPr>
              <a:t>rus.fas</a:t>
            </a:r>
            <a:endParaRPr lang="en-US" sz="1633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252575" y="4902352"/>
            <a:ext cx="2404980" cy="59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33" dirty="0" err="1">
                <a:solidFill>
                  <a:srgbClr val="006876"/>
                </a:solidFill>
                <a:latin typeface="Trebuchet MS" panose="020B0603020202020204" pitchFamily="34" charset="0"/>
              </a:rPr>
              <a:t>rus_fas</a:t>
            </a:r>
            <a:endParaRPr lang="en-US" sz="1633" dirty="0">
              <a:solidFill>
                <a:srgbClr val="006876"/>
              </a:solidFill>
              <a:latin typeface="Trebuchet MS" panose="020B0603020202020204" pitchFamily="34" charset="0"/>
            </a:endParaRPr>
          </a:p>
          <a:p>
            <a:r>
              <a:rPr lang="en-US" sz="1633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fas_rf</a:t>
            </a:r>
            <a:r>
              <a:rPr lang="en-US" sz="1633" dirty="0">
                <a:solidFill>
                  <a:srgbClr val="006876"/>
                </a:solidFill>
                <a:latin typeface="Trebuchet MS" panose="020B0603020202020204" pitchFamily="34" charset="0"/>
              </a:rPr>
              <a:t> (</a:t>
            </a:r>
            <a:r>
              <a:rPr lang="en-US" sz="1633" dirty="0" err="1">
                <a:solidFill>
                  <a:srgbClr val="006876"/>
                </a:solidFill>
                <a:latin typeface="Trebuchet MS" panose="020B0603020202020204" pitchFamily="34" charset="0"/>
              </a:rPr>
              <a:t>english</a:t>
            </a:r>
            <a:r>
              <a:rPr lang="en-US" sz="1633" dirty="0">
                <a:solidFill>
                  <a:srgbClr val="006876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252576" y="4314494"/>
            <a:ext cx="1268142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33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fas_rus</a:t>
            </a:r>
            <a:endParaRPr lang="ru-RU" sz="1633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7" y="4271532"/>
            <a:ext cx="888428" cy="5921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8" y="5098305"/>
            <a:ext cx="532366" cy="532366"/>
          </a:xfrm>
          <a:prstGeom prst="rect">
            <a:avLst/>
          </a:prstGeom>
        </p:spPr>
      </p:pic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5604124" y="3865513"/>
            <a:ext cx="1636792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33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fas_time</a:t>
            </a:r>
            <a:endParaRPr lang="en-US" sz="1633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607790" y="2848349"/>
            <a:ext cx="1441805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33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FASvideoTube</a:t>
            </a:r>
            <a:endParaRPr lang="ru-RU" sz="1633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4" y="3740205"/>
            <a:ext cx="531327" cy="5313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56" y="2812192"/>
            <a:ext cx="527055" cy="5270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08" y="2490458"/>
            <a:ext cx="759043" cy="8317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4" y="4658114"/>
            <a:ext cx="542634" cy="577786"/>
          </a:xfrm>
          <a:prstGeom prst="rect">
            <a:avLst/>
          </a:prstGeom>
        </p:spPr>
      </p:pic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604124" y="4817551"/>
            <a:ext cx="1761787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33" dirty="0" err="1">
                <a:solidFill>
                  <a:srgbClr val="006876"/>
                </a:solidFill>
                <a:latin typeface="Trebuchet MS" panose="020B0603020202020204" pitchFamily="34" charset="0"/>
              </a:rPr>
              <a:t>fasrussia</a:t>
            </a:r>
            <a:endParaRPr lang="en-US" sz="1633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1" y="3546624"/>
            <a:ext cx="545298" cy="5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902" y="4147265"/>
            <a:ext cx="85476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Принципы работы </a:t>
            </a:r>
            <a:r>
              <a:rPr lang="ru-RU" sz="2400" b="1" dirty="0" smtClean="0">
                <a:solidFill>
                  <a:srgbClr val="008080"/>
                </a:solidFill>
              </a:rPr>
              <a:t>Управления общественных связей</a:t>
            </a:r>
            <a:r>
              <a:rPr lang="ru-RU" sz="2400" b="1" dirty="0" smtClean="0">
                <a:solidFill>
                  <a:srgbClr val="008080"/>
                </a:solidFill>
              </a:rPr>
              <a:t> </a:t>
            </a:r>
            <a:r>
              <a:rPr lang="ru-RU" sz="2400" b="1" dirty="0" smtClean="0">
                <a:solidFill>
                  <a:srgbClr val="008080"/>
                </a:solidFill>
              </a:rPr>
              <a:t>ФАС: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Открытость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Объективность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333399"/>
                </a:solidFill>
              </a:rPr>
              <a:t>Недискриминационность</a:t>
            </a:r>
            <a:endParaRPr lang="ru-RU" sz="2400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Оперативность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902" y="923560"/>
            <a:ext cx="8547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Миссия ФАС</a:t>
            </a:r>
            <a:endParaRPr lang="ru-RU" sz="2400" b="1" dirty="0">
              <a:solidFill>
                <a:srgbClr val="008080"/>
              </a:solidFill>
            </a:endParaRPr>
          </a:p>
          <a:p>
            <a:r>
              <a:rPr lang="ru-RU" sz="2400" dirty="0">
                <a:solidFill>
                  <a:srgbClr val="333399"/>
                </a:solidFill>
              </a:rPr>
              <a:t> </a:t>
            </a:r>
          </a:p>
          <a:p>
            <a:r>
              <a:rPr lang="ru-RU" sz="2400" dirty="0">
                <a:solidFill>
                  <a:srgbClr val="333399"/>
                </a:solidFill>
              </a:rPr>
              <a:t>Свобода конкуренции и эффективная защита предпринимательства ради будущего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902" y="2840703"/>
            <a:ext cx="8328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Ценности  ФАС</a:t>
            </a:r>
            <a:endParaRPr lang="ru-RU" sz="2400" b="1" dirty="0">
              <a:solidFill>
                <a:srgbClr val="00808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Открытость</a:t>
            </a:r>
            <a:r>
              <a:rPr lang="ru-RU" sz="2400" dirty="0">
                <a:solidFill>
                  <a:srgbClr val="333399"/>
                </a:solidFill>
              </a:rPr>
              <a:t>, сотрудничество, эффективность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Ценности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5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660" y="1038496"/>
            <a:ext cx="8627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Управление общественных связей  ФАС России создано в 2012г.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13" y="1931905"/>
            <a:ext cx="8766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</a:rPr>
              <a:t>Направления деятельности УОС:</a:t>
            </a:r>
          </a:p>
          <a:p>
            <a:endParaRPr lang="ru-RU" sz="2400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333399"/>
                </a:solidFill>
              </a:rPr>
              <a:t>Пресс-служба ФАС </a:t>
            </a:r>
            <a:r>
              <a:rPr lang="ru-RU" sz="2400" dirty="0" smtClean="0">
                <a:solidFill>
                  <a:srgbClr val="333399"/>
                </a:solidFill>
              </a:rPr>
              <a:t>(взаимодействие со СМИ</a:t>
            </a:r>
            <a:r>
              <a:rPr lang="ru-RU" sz="2400" dirty="0" smtClean="0">
                <a:solidFill>
                  <a:srgbClr val="333399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333399"/>
                </a:solidFill>
              </a:rPr>
              <a:t>Общественная приемная ФАС </a:t>
            </a:r>
            <a:r>
              <a:rPr lang="ru-RU" sz="2400" dirty="0" smtClean="0">
                <a:solidFill>
                  <a:srgbClr val="333399"/>
                </a:solidFill>
              </a:rPr>
              <a:t>(консультации граждан по телефону и в ходе личного приема</a:t>
            </a:r>
            <a:r>
              <a:rPr lang="ru-RU" sz="2400" dirty="0" smtClean="0">
                <a:solidFill>
                  <a:srgbClr val="333399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333399"/>
                </a:solidFill>
              </a:rPr>
              <a:t>Интернет проекты </a:t>
            </a:r>
            <a:r>
              <a:rPr lang="ru-RU" sz="2400" dirty="0" smtClean="0">
                <a:solidFill>
                  <a:srgbClr val="333399"/>
                </a:solidFill>
              </a:rPr>
              <a:t>(сайт и социальные сети, канал на </a:t>
            </a:r>
            <a:r>
              <a:rPr lang="en-US" sz="2400" dirty="0" err="1" smtClean="0">
                <a:solidFill>
                  <a:srgbClr val="333399"/>
                </a:solidFill>
              </a:rPr>
              <a:t>Youtube</a:t>
            </a:r>
            <a:r>
              <a:rPr lang="en-US" sz="2400" dirty="0" smtClean="0">
                <a:solidFill>
                  <a:srgbClr val="333399"/>
                </a:solidFill>
              </a:rPr>
              <a:t>, </a:t>
            </a:r>
            <a:r>
              <a:rPr lang="ru-RU" sz="2400" dirty="0" smtClean="0">
                <a:solidFill>
                  <a:srgbClr val="333399"/>
                </a:solidFill>
              </a:rPr>
              <a:t>канал на </a:t>
            </a:r>
            <a:r>
              <a:rPr lang="en-US" sz="2400" dirty="0" smtClean="0">
                <a:solidFill>
                  <a:srgbClr val="333399"/>
                </a:solidFill>
              </a:rPr>
              <a:t>iTunes</a:t>
            </a:r>
            <a:r>
              <a:rPr lang="en-US" sz="2400" dirty="0" smtClean="0">
                <a:solidFill>
                  <a:srgbClr val="333399"/>
                </a:solidFill>
              </a:rPr>
              <a:t>)</a:t>
            </a:r>
            <a:endParaRPr lang="ru-RU" sz="2400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333399"/>
                </a:solidFill>
              </a:rPr>
              <a:t>Внутренние коммуникации</a:t>
            </a:r>
            <a:r>
              <a:rPr lang="ru-RU" sz="2400" dirty="0" smtClean="0">
                <a:solidFill>
                  <a:srgbClr val="333399"/>
                </a:solidFill>
              </a:rPr>
              <a:t> (портал, спортивные соревнования, нематериальная мотивация сотрудников</a:t>
            </a:r>
            <a:endParaRPr lang="ru-RU" sz="2400" dirty="0">
              <a:solidFill>
                <a:srgbClr val="33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УОС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4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4583" y="1018617"/>
            <a:ext cx="7424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80"/>
                </a:solidFill>
              </a:rPr>
              <a:t>Руководитель ФАС России  Игорь Артемьев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Пресс-служба ФАС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4913" y="16472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rgbClr val="333399"/>
                </a:solidFill>
              </a:rPr>
              <a:t>11 заместителей руководителя</a:t>
            </a:r>
            <a:endParaRPr lang="ru-RU" sz="2200" b="1" dirty="0">
              <a:solidFill>
                <a:srgbClr val="33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13" y="2078178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99"/>
                </a:solidFill>
              </a:rPr>
              <a:t>За каждым заместителем руководителя ФАС закреплен сотрудник пресс-службы ФАС: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33399"/>
                </a:solidFill>
              </a:rPr>
              <a:t>Дарья </a:t>
            </a:r>
            <a:r>
              <a:rPr lang="ru-RU" sz="2000" b="1" dirty="0" err="1" smtClean="0">
                <a:solidFill>
                  <a:srgbClr val="333399"/>
                </a:solidFill>
              </a:rPr>
              <a:t>Силкова</a:t>
            </a:r>
            <a:r>
              <a:rPr lang="ru-RU" sz="2000" dirty="0" smtClean="0">
                <a:solidFill>
                  <a:srgbClr val="333399"/>
                </a:solidFill>
              </a:rPr>
              <a:t>: </a:t>
            </a:r>
            <a:r>
              <a:rPr lang="ru-RU" sz="2000" dirty="0" err="1" smtClean="0">
                <a:solidFill>
                  <a:srgbClr val="333399"/>
                </a:solidFill>
              </a:rPr>
              <a:t>А.Цариковский</a:t>
            </a:r>
            <a:r>
              <a:rPr lang="ru-RU" sz="2000" dirty="0" smtClean="0">
                <a:solidFill>
                  <a:srgbClr val="333399"/>
                </a:solidFill>
              </a:rPr>
              <a:t> (картели, промышленность), </a:t>
            </a:r>
            <a:r>
              <a:rPr lang="ru-RU" sz="2000" dirty="0" err="1" smtClean="0">
                <a:solidFill>
                  <a:srgbClr val="333399"/>
                </a:solidFill>
              </a:rPr>
              <a:t>А.Редько</a:t>
            </a:r>
            <a:r>
              <a:rPr lang="ru-RU" sz="2000" dirty="0" smtClean="0">
                <a:solidFill>
                  <a:srgbClr val="333399"/>
                </a:solidFill>
              </a:rPr>
              <a:t> (транспорт)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33399"/>
                </a:solidFill>
              </a:rPr>
              <a:t>Илья Григорьев</a:t>
            </a:r>
            <a:r>
              <a:rPr lang="ru-RU" sz="2000" dirty="0" smtClean="0">
                <a:solidFill>
                  <a:srgbClr val="333399"/>
                </a:solidFill>
              </a:rPr>
              <a:t>: В. Королев (электроэнергетика, ЖКХ), </a:t>
            </a:r>
            <a:r>
              <a:rPr lang="ru-RU" sz="2000" dirty="0" err="1" smtClean="0">
                <a:solidFill>
                  <a:srgbClr val="333399"/>
                </a:solidFill>
              </a:rPr>
              <a:t>С.Пузыревский</a:t>
            </a:r>
            <a:r>
              <a:rPr lang="ru-RU" sz="2000" dirty="0" smtClean="0">
                <a:solidFill>
                  <a:srgbClr val="333399"/>
                </a:solidFill>
              </a:rPr>
              <a:t> (правовое управление, КНД, тарифные разногласия)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33399"/>
                </a:solidFill>
              </a:rPr>
              <a:t>Анна Орлова</a:t>
            </a:r>
            <a:r>
              <a:rPr lang="ru-RU" sz="2000" dirty="0" smtClean="0">
                <a:solidFill>
                  <a:srgbClr val="333399"/>
                </a:solidFill>
              </a:rPr>
              <a:t>: </a:t>
            </a:r>
            <a:r>
              <a:rPr lang="ru-RU" sz="2000" dirty="0" err="1" smtClean="0">
                <a:solidFill>
                  <a:srgbClr val="333399"/>
                </a:solidFill>
              </a:rPr>
              <a:t>А.Голомолзин</a:t>
            </a:r>
            <a:r>
              <a:rPr lang="ru-RU" sz="2000" dirty="0" smtClean="0">
                <a:solidFill>
                  <a:srgbClr val="333399"/>
                </a:solidFill>
              </a:rPr>
              <a:t> (ТЭК, связь)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33399"/>
                </a:solidFill>
              </a:rPr>
              <a:t>Вера Старикова-</a:t>
            </a:r>
            <a:r>
              <a:rPr lang="ru-RU" sz="2000" b="1" dirty="0" err="1" smtClean="0">
                <a:solidFill>
                  <a:srgbClr val="333399"/>
                </a:solidFill>
              </a:rPr>
              <a:t>Разборова</a:t>
            </a:r>
            <a:r>
              <a:rPr lang="ru-RU" sz="2000" dirty="0" smtClean="0">
                <a:solidFill>
                  <a:srgbClr val="333399"/>
                </a:solidFill>
              </a:rPr>
              <a:t>: </a:t>
            </a:r>
            <a:r>
              <a:rPr lang="ru-RU" sz="2000" dirty="0" err="1" smtClean="0">
                <a:solidFill>
                  <a:srgbClr val="333399"/>
                </a:solidFill>
              </a:rPr>
              <a:t>Р.Петросян</a:t>
            </a:r>
            <a:r>
              <a:rPr lang="ru-RU" sz="2000" dirty="0" smtClean="0">
                <a:solidFill>
                  <a:srgbClr val="333399"/>
                </a:solidFill>
              </a:rPr>
              <a:t> (госзаказ, стройка, природные ресурсы)+ управление </a:t>
            </a:r>
            <a:r>
              <a:rPr lang="ru-RU" sz="2000" dirty="0" err="1" smtClean="0">
                <a:solidFill>
                  <a:srgbClr val="333399"/>
                </a:solidFill>
              </a:rPr>
              <a:t>соц.сферы</a:t>
            </a:r>
            <a:r>
              <a:rPr lang="ru-RU" sz="2000" dirty="0" smtClean="0">
                <a:solidFill>
                  <a:srgbClr val="333399"/>
                </a:solidFill>
              </a:rPr>
              <a:t> и торговли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33399"/>
                </a:solidFill>
              </a:rPr>
              <a:t>Эмиль Асланов</a:t>
            </a:r>
            <a:r>
              <a:rPr lang="ru-RU" sz="2000" dirty="0" smtClean="0">
                <a:solidFill>
                  <a:srgbClr val="333399"/>
                </a:solidFill>
              </a:rPr>
              <a:t>: </a:t>
            </a:r>
            <a:r>
              <a:rPr lang="ru-RU" sz="2000" dirty="0" err="1" smtClean="0">
                <a:solidFill>
                  <a:srgbClr val="333399"/>
                </a:solidFill>
              </a:rPr>
              <a:t>А.Цыганов</a:t>
            </a:r>
            <a:r>
              <a:rPr lang="ru-RU" sz="2000" dirty="0" smtClean="0">
                <a:solidFill>
                  <a:srgbClr val="333399"/>
                </a:solidFill>
              </a:rPr>
              <a:t> (международная деятельность, иностранные инвестиции, АПК и химия)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33399"/>
                </a:solidFill>
              </a:rPr>
              <a:t>Фатима </a:t>
            </a:r>
            <a:r>
              <a:rPr lang="ru-RU" sz="2000" b="1" dirty="0" err="1" smtClean="0">
                <a:solidFill>
                  <a:srgbClr val="333399"/>
                </a:solidFill>
              </a:rPr>
              <a:t>Саидова</a:t>
            </a:r>
            <a:r>
              <a:rPr lang="ru-RU" sz="2000" dirty="0" smtClean="0">
                <a:solidFill>
                  <a:srgbClr val="333399"/>
                </a:solidFill>
              </a:rPr>
              <a:t>: </a:t>
            </a:r>
            <a:r>
              <a:rPr lang="ru-RU" sz="2000" dirty="0" err="1" smtClean="0">
                <a:solidFill>
                  <a:srgbClr val="333399"/>
                </a:solidFill>
              </a:rPr>
              <a:t>А.Кашеваров</a:t>
            </a:r>
            <a:r>
              <a:rPr lang="ru-RU" sz="2000" dirty="0" smtClean="0">
                <a:solidFill>
                  <a:srgbClr val="333399"/>
                </a:solidFill>
              </a:rPr>
              <a:t> (реклама и НДК, финансовые рынки), </a:t>
            </a:r>
            <a:r>
              <a:rPr lang="ru-RU" sz="2000" dirty="0" err="1" smtClean="0">
                <a:solidFill>
                  <a:srgbClr val="333399"/>
                </a:solidFill>
              </a:rPr>
              <a:t>А.Доценко</a:t>
            </a:r>
            <a:r>
              <a:rPr lang="ru-RU" sz="2000" dirty="0" smtClean="0">
                <a:solidFill>
                  <a:srgbClr val="333399"/>
                </a:solidFill>
              </a:rPr>
              <a:t> (контрольно-финансовое управление. Госслужба)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33399"/>
                </a:solidFill>
              </a:rPr>
              <a:t>Кирилл Шульгин</a:t>
            </a:r>
            <a:r>
              <a:rPr lang="ru-RU" sz="2000" dirty="0" smtClean="0">
                <a:solidFill>
                  <a:srgbClr val="333399"/>
                </a:solidFill>
              </a:rPr>
              <a:t>: </a:t>
            </a:r>
            <a:r>
              <a:rPr lang="ru-RU" sz="2000" dirty="0" err="1" smtClean="0">
                <a:solidFill>
                  <a:srgbClr val="333399"/>
                </a:solidFill>
              </a:rPr>
              <a:t>М.Овчинников</a:t>
            </a:r>
            <a:r>
              <a:rPr lang="ru-RU" sz="2000" dirty="0" smtClean="0">
                <a:solidFill>
                  <a:srgbClr val="333399"/>
                </a:solidFill>
              </a:rPr>
              <a:t> (ГОЗ), </a:t>
            </a:r>
            <a:r>
              <a:rPr lang="ru-RU" sz="2000" dirty="0" err="1" smtClean="0">
                <a:solidFill>
                  <a:srgbClr val="333399"/>
                </a:solidFill>
              </a:rPr>
              <a:t>Д.Фесюк</a:t>
            </a:r>
            <a:r>
              <a:rPr lang="ru-RU" sz="2000" dirty="0" smtClean="0">
                <a:solidFill>
                  <a:srgbClr val="333399"/>
                </a:solidFill>
              </a:rPr>
              <a:t> (ГОЗ)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69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269" y="1063487"/>
            <a:ext cx="869673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99"/>
                </a:solidFill>
              </a:rPr>
              <a:t>План основных мероприятий на неделю публикуется на сайте в разделе Пресс-центр/Контакты пресс-службы</a:t>
            </a:r>
          </a:p>
          <a:p>
            <a:endParaRPr lang="ru-RU" sz="2400" dirty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Мобильные телефоны сотрудников пресс-службы опубликованы на сайте ведомства в разделе Пресс-центр/контакты пресс-службы.</a:t>
            </a:r>
            <a:endParaRPr lang="en-US" sz="2400" dirty="0" smtClean="0">
              <a:solidFill>
                <a:srgbClr val="333399"/>
              </a:solidFill>
            </a:endParaRPr>
          </a:p>
          <a:p>
            <a:endParaRPr lang="en-US" sz="2400" dirty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Запросы принимаются в свободной форме.</a:t>
            </a:r>
          </a:p>
          <a:p>
            <a:endParaRPr lang="ru-RU" sz="2400" dirty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Запросы на комментарии и интервью принимаются на почту </a:t>
            </a:r>
            <a:r>
              <a:rPr lang="en-US" sz="2400" dirty="0" smtClean="0">
                <a:solidFill>
                  <a:srgbClr val="333399"/>
                </a:solidFill>
                <a:hlinkClick r:id="rId2"/>
              </a:rPr>
              <a:t>press@fas.gov.ru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ru-RU" sz="2400" dirty="0" smtClean="0">
                <a:solidFill>
                  <a:srgbClr val="333399"/>
                </a:solidFill>
              </a:rPr>
              <a:t>или через форму на сайте. Реже – в мессенджерах.</a:t>
            </a:r>
          </a:p>
          <a:p>
            <a:endParaRPr lang="ru-RU" sz="2400" dirty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Ответы на запросы предоставляются (по возможности) день в день.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Запросы СМИ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20" y="998732"/>
            <a:ext cx="4249280" cy="51088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667" y="1762158"/>
            <a:ext cx="4572000" cy="39816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2400" b="1" dirty="0">
                <a:solidFill>
                  <a:srgbClr val="008080"/>
                </a:solidFill>
              </a:rPr>
              <a:t>Переход от традиционных пресс-релизов к созданию мультимедийных </a:t>
            </a:r>
            <a:r>
              <a:rPr lang="ru-RU" sz="2400" b="1" dirty="0" smtClean="0">
                <a:solidFill>
                  <a:srgbClr val="008080"/>
                </a:solidFill>
              </a:rPr>
              <a:t>продуктов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endParaRPr lang="ru-RU" sz="2400" b="1" dirty="0">
              <a:solidFill>
                <a:srgbClr val="008080"/>
              </a:solidFill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Текст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Фото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Видео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2400" dirty="0" smtClean="0">
                <a:solidFill>
                  <a:srgbClr val="002060"/>
                </a:solidFill>
              </a:rPr>
              <a:t>графика/</a:t>
            </a:r>
            <a:r>
              <a:rPr lang="ru-RU" sz="2400" dirty="0" err="1" smtClean="0">
                <a:solidFill>
                  <a:srgbClr val="002060"/>
                </a:solidFill>
              </a:rPr>
              <a:t>инфографика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Смена стилистики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9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210" y="1178321"/>
            <a:ext cx="3742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99"/>
                </a:solidFill>
              </a:rPr>
              <a:t>Для оперативного информирования мы завели </a:t>
            </a:r>
            <a:r>
              <a:rPr lang="ru-RU" sz="2400" b="1" dirty="0" smtClean="0">
                <a:solidFill>
                  <a:srgbClr val="008080"/>
                </a:solidFill>
              </a:rPr>
              <a:t>канал в Телеграмм </a:t>
            </a:r>
            <a:r>
              <a:rPr lang="ru-RU" sz="2400" dirty="0" smtClean="0">
                <a:solidFill>
                  <a:srgbClr val="333399"/>
                </a:solidFill>
              </a:rPr>
              <a:t>– </a:t>
            </a:r>
          </a:p>
          <a:p>
            <a:endParaRPr lang="ru-RU" sz="2400" dirty="0">
              <a:solidFill>
                <a:srgbClr val="333399"/>
              </a:solidFill>
            </a:endParaRPr>
          </a:p>
          <a:p>
            <a:r>
              <a:rPr lang="en-US" sz="2400" dirty="0" smtClean="0">
                <a:solidFill>
                  <a:srgbClr val="333399"/>
                </a:solidFill>
              </a:rPr>
              <a:t>https</a:t>
            </a:r>
            <a:r>
              <a:rPr lang="en-US" sz="2400" dirty="0">
                <a:solidFill>
                  <a:srgbClr val="333399"/>
                </a:solidFill>
              </a:rPr>
              <a:t>://telegram.me/fasrussia</a:t>
            </a:r>
            <a:endParaRPr lang="ru-RU" sz="2400" dirty="0">
              <a:solidFill>
                <a:srgbClr val="3333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991" y="1178321"/>
            <a:ext cx="4958400" cy="3547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209" y="4854699"/>
            <a:ext cx="90147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99"/>
                </a:solidFill>
              </a:rPr>
              <a:t>Какую информацию Вы бы хотели получать в Телеграмме?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Видео/аудио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Фото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33399"/>
                </a:solidFill>
              </a:rPr>
              <a:t>Ссылки на полные тексты документов</a:t>
            </a:r>
          </a:p>
          <a:p>
            <a:endParaRPr lang="ru-RU" sz="2400" dirty="0">
              <a:solidFill>
                <a:srgbClr val="33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Канал в Телеграмм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8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600" y="1674313"/>
            <a:ext cx="5390400" cy="3057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235" y="1494953"/>
            <a:ext cx="3369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</a:rPr>
              <a:t>Аудио подкасты-</a:t>
            </a:r>
          </a:p>
          <a:p>
            <a:r>
              <a:rPr lang="ru-RU" sz="2400" dirty="0" smtClean="0">
                <a:solidFill>
                  <a:srgbClr val="333399"/>
                </a:solidFill>
              </a:rPr>
              <a:t>Блиц интервью со спикерами ФАС на актуальные темы</a:t>
            </a:r>
          </a:p>
          <a:p>
            <a:endParaRPr lang="ru-RU" sz="2400" dirty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Канал на </a:t>
            </a:r>
            <a:r>
              <a:rPr lang="en-US" sz="2400" dirty="0" smtClean="0">
                <a:solidFill>
                  <a:srgbClr val="333399"/>
                </a:solidFill>
              </a:rPr>
              <a:t>iTunes</a:t>
            </a:r>
            <a:endParaRPr lang="ru-RU" sz="2400" dirty="0" smtClean="0">
              <a:solidFill>
                <a:srgbClr val="333399"/>
              </a:solidFill>
            </a:endParaRPr>
          </a:p>
          <a:p>
            <a:endParaRPr lang="ru-RU" sz="2400" dirty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Темы предлагают подписчики</a:t>
            </a:r>
            <a:endParaRPr lang="ru-RU" sz="2400" dirty="0">
              <a:solidFill>
                <a:srgbClr val="33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Аудио подкасты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8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34" y="1321904"/>
            <a:ext cx="5224575" cy="3714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331" y="2209581"/>
            <a:ext cx="3027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8080"/>
                </a:solidFill>
              </a:rPr>
              <a:t>Инфографика</a:t>
            </a:r>
            <a:endParaRPr lang="ru-RU" sz="2400" b="1" dirty="0" smtClean="0">
              <a:solidFill>
                <a:srgbClr val="008080"/>
              </a:solidFill>
            </a:endParaRPr>
          </a:p>
          <a:p>
            <a:endParaRPr lang="ru-RU" sz="2400" dirty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Понятность и доступность информации</a:t>
            </a:r>
            <a:endParaRPr lang="ru-RU" sz="2400" dirty="0">
              <a:solidFill>
                <a:srgbClr val="33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7027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err="1" smtClean="0">
                <a:solidFill>
                  <a:schemeClr val="bg1"/>
                </a:solidFill>
              </a:rPr>
              <a:t>Инфографика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48869"/>
      </p:ext>
    </p:extLst>
  </p:cSld>
  <p:clrMapOvr>
    <a:masterClrMapping/>
  </p:clrMapOvr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26376</TotalTime>
  <Words>606</Words>
  <Application>Microsoft Office PowerPoint</Application>
  <PresentationFormat>Экран (4:3)</PresentationFormat>
  <Paragraphs>143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Trebuchet MS</vt:lpstr>
      <vt:lpstr>Wingdings</vt:lpstr>
      <vt:lpstr>2_Оформление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Кашунина Ирина Валерьевна</dc:creator>
  <cp:lastModifiedBy>Кашунина Ирина Валерьевна</cp:lastModifiedBy>
  <cp:revision>715</cp:revision>
  <cp:lastPrinted>2017-10-13T11:49:52Z</cp:lastPrinted>
  <dcterms:created xsi:type="dcterms:W3CDTF">2016-02-19T07:50:24Z</dcterms:created>
  <dcterms:modified xsi:type="dcterms:W3CDTF">2017-10-31T06:38:26Z</dcterms:modified>
</cp:coreProperties>
</file>